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handoutMasterIdLst>
    <p:handoutMasterId r:id="rId15"/>
  </p:handoutMasterIdLst>
  <p:sldIdLst>
    <p:sldId id="257" r:id="rId3"/>
    <p:sldId id="539" r:id="rId5"/>
    <p:sldId id="527" r:id="rId6"/>
    <p:sldId id="530" r:id="rId7"/>
    <p:sldId id="531" r:id="rId8"/>
    <p:sldId id="533" r:id="rId9"/>
    <p:sldId id="550" r:id="rId10"/>
    <p:sldId id="551" r:id="rId11"/>
    <p:sldId id="537" r:id="rId12"/>
    <p:sldId id="538" r:id="rId13"/>
    <p:sldId id="460" r:id="rId14"/>
  </p:sldIdLst>
  <p:sldSz cx="12192000" cy="6858000"/>
  <p:notesSz cx="7103745" cy="10234295"/>
  <p:custDataLst>
    <p:tags r:id="rId1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0070C0"/>
    <a:srgbClr val="000000"/>
    <a:srgbClr val="D80000"/>
    <a:srgbClr val="BC0000"/>
    <a:srgbClr val="EC0000"/>
    <a:srgbClr val="DC0000"/>
    <a:srgbClr val="7E0000"/>
    <a:srgbClr val="3675F6"/>
    <a:srgbClr val="0069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59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579" y="619"/>
      </p:cViewPr>
      <p:guideLst>
        <p:guide orient="horz" pos="1934"/>
        <p:guide pos="394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78" y="67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3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/>
              <a:t>(1) 基于先验的监督神经分解，以学习三维树的圆柱形表示，即使是不完整或有噪声的点集;</a:t>
            </a:r>
            <a:endParaRPr lang="en-US"/>
          </a:p>
          <a:p>
            <a:r>
              <a:rPr lang="en-US"/>
              <a:t>(2)基于广义圆柱和分支点的树结构组合重建方法; </a:t>
            </a:r>
            <a:endParaRPr lang="en-US"/>
          </a:p>
          <a:p>
            <a:r>
              <a:rPr lang="en-US"/>
              <a:t>(3)基于两两亲和网络的几何感知图聚类方法，该方法定义了一个新的模块，命名为缩放余弦距离，灵感来自Transformer。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/>
              <a:t>树木在自然界和城市环境中无处不在，植被建模已引起了计算机图形学和生物学界的极大研究关注。树的分支复杂且具有多样性，生成和重建树是一个研究热点。现有基于骨架和多视图的树重建方法，但对于不完整和噪声较多的输入点云，难以进行分支连接点的检测和重建。</a:t>
            </a:r>
            <a:endParaRPr lang="zh-CN"/>
          </a:p>
          <a:p>
            <a:r>
              <a:rPr lang="zh-CN"/>
              <a:t>有文章提出使用一组广义圆柱的表示方法，本文是第一个提出监督圆柱表示的点云三维树重建方法。</a:t>
            </a:r>
            <a:endParaRPr 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TreePartNet</a:t>
            </a:r>
            <a:r>
              <a:rPr lang="zh-CN" altLang="en-US"/>
              <a:t>是一个 旨在从 扫描获取的真实树的点云模型中 重建树的几何形状 的神经网络。</a:t>
            </a:r>
            <a:endParaRPr lang="zh-CN" altLang="en-US"/>
          </a:p>
          <a:p>
            <a:r>
              <a:rPr lang="zh-CN" altLang="en-US"/>
              <a:t>本文方法基于学习具有分支和联合语义的神经分解</a:t>
            </a:r>
            <a:r>
              <a:rPr lang="en-US" altLang="zh-CN"/>
              <a:t>,</a:t>
            </a:r>
            <a:endParaRPr lang="en-US" altLang="zh-CN"/>
          </a:p>
          <a:p>
            <a:r>
              <a:rPr lang="en-US" altLang="zh-CN"/>
              <a:t>该算法的核心思想是利用深度神经网络将点云分解为叶子集、不重叠的分支集和连接部分集。然后将分支的每个部分重建为一个表面网格补丁。最后，我们通过连接位于连接区域的关键节点来合并分支部分。</a:t>
            </a:r>
            <a:endParaRPr lang="en-US" altLang="zh-CN"/>
          </a:p>
          <a:p>
            <a:r>
              <a:rPr lang="zh-CN" altLang="en-US"/>
              <a:t>本文提出了一种从点云自动重建生物树简洁几何图形的算法。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我们的目标是从一个非结构化的点云中获得三维树的重建。</a:t>
            </a:r>
            <a:endParaRPr lang="zh-CN" altLang="en-US"/>
          </a:p>
          <a:p>
            <a:r>
              <a:rPr lang="zh-CN" altLang="en-US"/>
              <a:t>从输入点云P (a)开始，我们首先使用一个语义分割模块来检测连接部分{Ji}（(b)中的红点）。同时，我们的神经网络将输入分解为一组小规模的簇{Ci } (e)，这些簇被自动合并成不重叠的分支{Bi } (d).然后，我们从分割后的分支中提取离散的骨骼部分(e)。通过使用关节骨架节点（红色表示），我们得到了一个完整的骨架（f），它由广义圆柱体表示，并转换为一个表面网格(g)。</a:t>
            </a:r>
            <a:endParaRPr lang="zh-CN" altLang="en-US"/>
          </a:p>
          <a:p>
            <a:r>
              <a:rPr lang="zh-CN" altLang="en-US"/>
              <a:t>给定图2 (a)中的点云，我们首先使用语义分割模块(图2 (b))检测连接部分{Ji}。然后我们将点云分解为一组分支部分。由于树形复杂，且组件的合适数量未知，因此首先执行精细聚类模块，得到数量固定的局部小分支({Ci})的过完整集合(本文为256)，如图2 (c)所示。然后，我们的神经网络通过两两亲和模块自适应合并这些局部分支，得到数量较少但更紧凑的分支{Bi}(图2 (d))。最后，每个分支都表示为一个广义圆柱，该圆柱由沿着骨骼曲线扫描一组横截面剖面定义。在图2 (e)中，我们显示了离散骨架。然后，考虑到语义连接点(红色的骨骼节点)，我们通过计算一个完整的骨骼连通性图(图2 (f))来连接这些分支，以获得底层树几何结构的合理表面表示(图2 (g))。表面网格可以通过附加树叶和纹理直接用于制作真实的树模型。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图3. 用于神经分解的网络架构：我们的网络的顶部分支(用绿色箭头表示)代表语义分割模块，它学习多尺度的逐点特征，以检测连接部分。其他两个分支(用橙色和蓝色箭头表示)是精细聚类模块和成对亲和模块。前者将局部上下文特征与点向特征向量连接，将输入分解为一组局部圆柱斑块，后者通过学习亲和矩阵将斑块合并。</a:t>
            </a:r>
            <a:endParaRPr lang="zh-CN" altLang="en-US"/>
          </a:p>
          <a:p>
            <a:r>
              <a:rPr lang="zh-CN" altLang="en-US"/>
              <a:t> 首先执行语义分割，以指明属于分支或稍后用于组合分解部分的连接点的点。然后，不是直接检测圆柱体，我们的体系结构首先计算每个点的特征，然后预测神经分解。 我们的网络架构由三个模块组成，如图3所示，其中最上面一行是检测连接的语义分割模块，另外两个是处理分支的模块(精细聚类模块和成对亲和模块)。因此，我们提出了一种由细到粗的聚类方法，利用深度神经网络学习特征的能力。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 6. 对来自我们测试数据集的两个合成示例的评估，其中我们展示了分解和重建过程的逐步结果。 对于每个示例，从左到右，我们展示了输入点云、连接点检测、初始集群、合并集群、提取的骨架以及我们最终重建的纹理模型。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 6. 对来自我们测试数据集的两个合成示例的评估，其中我们展示了分解和重建过程的逐步结果。 对于每个示例，从左到右，我们展示了输入点云、连接点检测、初始集群、合并集群、提取的骨架以及我们最终重建的纹理模型。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图 6. 对来自我们测试数据集的两个合成示例的评估，其中我们展示了分解和重建过程的逐步结果。 对于每个示例，从左到右，我们展示了输入点云、连接点检测、初始集群、合并集群、提取的骨架以及我们最终重建的纹理模型。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t>我们提出了一种神经网络方法，该方法成功地从原始点云中学习了用于 3D 树重建的圆柱表示。</a:t>
            </a:r>
          </a:p>
          <a:p>
            <a:r>
              <a:rPr lang="en-US"/>
              <a:t>1. 我们的方法基于严重依赖标记合成数据的监督学习，因此我们的能力受到训练数据丰富性的限制。 </a:t>
            </a:r>
            <a:endParaRPr lang="en-US"/>
          </a:p>
          <a:p>
            <a:r>
              <a:rPr lang="en-US"/>
              <a:t>2. 由于所涉及的神经网络的固有性质，我们无法处理具有数十万个点的大规模点云。 将它们下采样到少量点会导致丢失许多分支。</a:t>
            </a:r>
            <a:endParaRPr lang="en-US"/>
          </a:p>
          <a:p>
            <a:r>
              <a:rPr lang="en-US"/>
              <a:t>3. 由于我们专注于重建分枝，因此我们的方法更适用于具有不同分枝的树木（例如榆树、枫树、橡树）。 我们未能对具有大量叶盖的树木（例如云杉、冷杉）或其他形式的植物（例如棕榈树、花卉和攀援植物）进行建模。</a:t>
            </a:r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内容占位符 2"/>
          <p:cNvSpPr>
            <a:spLocks noGrp="1"/>
          </p:cNvSpPr>
          <p:nvPr>
            <p:ph idx="1"/>
          </p:nvPr>
        </p:nvSpPr>
        <p:spPr>
          <a:xfrm>
            <a:off x="836295" y="807085"/>
            <a:ext cx="10744200" cy="579501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>
              <a:lnSpc>
                <a:spcPct val="11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>
              <a:lnSpc>
                <a:spcPct val="11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371600" indent="0">
              <a:lnSpc>
                <a:spcPct val="11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1828800" indent="0">
              <a:lnSpc>
                <a:spcPct val="11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  <p:sp>
        <p:nvSpPr>
          <p:cNvPr id="16" name="矩形 15"/>
          <p:cNvSpPr/>
          <p:nvPr userDrawn="1"/>
        </p:nvSpPr>
        <p:spPr>
          <a:xfrm>
            <a:off x="2" y="-5080"/>
            <a:ext cx="12191998" cy="675005"/>
          </a:xfrm>
          <a:prstGeom prst="rect">
            <a:avLst/>
          </a:prstGeom>
          <a:solidFill>
            <a:srgbClr val="0069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1" dirty="0"/>
          </a:p>
        </p:txBody>
      </p:sp>
      <p:sp>
        <p:nvSpPr>
          <p:cNvPr id="17" name="标题 1"/>
          <p:cNvSpPr>
            <a:spLocks noGrp="1"/>
          </p:cNvSpPr>
          <p:nvPr>
            <p:ph type="title" hasCustomPrompt="1"/>
          </p:nvPr>
        </p:nvSpPr>
        <p:spPr>
          <a:xfrm>
            <a:off x="1391285" y="53975"/>
            <a:ext cx="10308590" cy="617220"/>
          </a:xfrm>
        </p:spPr>
        <p:txBody>
          <a:bodyPr anchor="ctr" anchorCtr="0">
            <a:normAutofit/>
          </a:bodyPr>
          <a:lstStyle>
            <a:lvl1pPr>
              <a:defRPr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主标题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rcRect r="26849"/>
          <a:stretch>
            <a:fillRect/>
          </a:stretch>
        </p:blipFill>
        <p:spPr>
          <a:xfrm>
            <a:off x="11176000" y="4479925"/>
            <a:ext cx="1017270" cy="136207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0069A8">
                  <a:alpha val="100000"/>
                </a:srgbClr>
              </a:clrFrom>
              <a:clrTo>
                <a:srgbClr val="0069A8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4500" y="-5080"/>
            <a:ext cx="674370" cy="66929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245870"/>
            <a:ext cx="9144000" cy="1245870"/>
          </a:xfrm>
        </p:spPr>
        <p:txBody>
          <a:bodyPr anchor="b">
            <a:noAutofit/>
          </a:bodyPr>
          <a:lstStyle>
            <a:lvl1pPr algn="ctr">
              <a:lnSpc>
                <a:spcPct val="130000"/>
              </a:lnSpc>
              <a:defRPr sz="6000" b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charset="-122"/>
                <a:ea typeface="华文行楷" panose="02010800040101010101" charset="-122"/>
              </a:defRPr>
            </a:lvl1pPr>
          </a:lstStyle>
          <a:p>
            <a:endParaRPr lang="zh-CN" altLang="en-US" dirty="0"/>
          </a:p>
        </p:txBody>
      </p:sp>
      <p:grpSp>
        <p:nvGrpSpPr>
          <p:cNvPr id="3" name="组合 2"/>
          <p:cNvGrpSpPr>
            <a:grpSpLocks noChangeAspect="1"/>
          </p:cNvGrpSpPr>
          <p:nvPr userDrawn="1"/>
        </p:nvGrpSpPr>
        <p:grpSpPr>
          <a:xfrm>
            <a:off x="168275" y="139700"/>
            <a:ext cx="3088005" cy="610235"/>
            <a:chOff x="280" y="220"/>
            <a:chExt cx="4503" cy="890"/>
          </a:xfrm>
        </p:grpSpPr>
        <p:pic>
          <p:nvPicPr>
            <p:cNvPr id="4" name="图片 3" descr="校徽校名_00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rcRect l="31686" t="24833" r="31976" b="25431"/>
            <a:stretch>
              <a:fillRect/>
            </a:stretch>
          </p:blipFill>
          <p:spPr>
            <a:xfrm>
              <a:off x="280" y="220"/>
              <a:ext cx="919" cy="890"/>
            </a:xfrm>
            <a:prstGeom prst="rect">
              <a:avLst/>
            </a:prstGeom>
          </p:spPr>
        </p:pic>
        <p:pic>
          <p:nvPicPr>
            <p:cNvPr id="5" name="图片 4" descr="校徽校名_03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rcRect l="30347" t="39423" r="11446" b="41468"/>
            <a:stretch>
              <a:fillRect/>
            </a:stretch>
          </p:blipFill>
          <p:spPr>
            <a:xfrm>
              <a:off x="1345" y="266"/>
              <a:ext cx="3438" cy="798"/>
            </a:xfrm>
            <a:prstGeom prst="rect">
              <a:avLst/>
            </a:prstGeom>
          </p:spPr>
        </p:pic>
      </p:grp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1">
              <a:rPr lang="zh-CN" alt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tags" Target="../tags/tag1.xml"/><Relationship Id="rId1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5977890"/>
            <a:ext cx="12192000" cy="88011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800"/>
          </a:p>
        </p:txBody>
      </p:sp>
      <p:sp>
        <p:nvSpPr>
          <p:cNvPr id="5" name="标题 3" descr="7b0a20202020227461726765744d6f64756c65223a20226b6f6e6c696e65666f6e7473220a7d0a"/>
          <p:cNvSpPr>
            <a:spLocks noGrp="1"/>
          </p:cNvSpPr>
          <p:nvPr/>
        </p:nvSpPr>
        <p:spPr>
          <a:xfrm>
            <a:off x="398145" y="1001395"/>
            <a:ext cx="11365230" cy="182499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6000" b="0" kern="120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charset="-122"/>
                <a:ea typeface="华文行楷" panose="02010800040101010101" charset="-122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lt"/>
                <a:sym typeface="青云行楷" panose="02010600010101010101" charset="-122"/>
              </a:rPr>
              <a:t>TreePartNet: Neural Decomposition of</a:t>
            </a:r>
            <a:r>
              <a:rPr 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lt"/>
                <a:sym typeface="青云行楷" panose="02010600010101010101" charset="-122"/>
              </a:rPr>
              <a:t> </a:t>
            </a:r>
            <a:r>
              <a:rPr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lt"/>
                <a:sym typeface="青云行楷" panose="02010600010101010101" charset="-122"/>
              </a:rPr>
              <a:t>Point Clouds for 3D Tree Reconstruction</a:t>
            </a:r>
            <a:endParaRPr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lt"/>
              <a:sym typeface="青云行楷" panose="02010600010101010101" charset="-122"/>
            </a:endParaRPr>
          </a:p>
        </p:txBody>
      </p:sp>
      <p:sp>
        <p:nvSpPr>
          <p:cNvPr id="7" name="副标题 2"/>
          <p:cNvSpPr>
            <a:spLocks noGrp="1"/>
          </p:cNvSpPr>
          <p:nvPr/>
        </p:nvSpPr>
        <p:spPr>
          <a:xfrm>
            <a:off x="3965575" y="6132195"/>
            <a:ext cx="4478020" cy="713105"/>
          </a:xfrm>
        </p:spPr>
        <p:txBody>
          <a:bodyPr>
            <a:noAutofit/>
          </a:bodyPr>
          <a:lstStyle>
            <a:lvl1pPr marL="0" indent="0" algn="ctr">
              <a:lnSpc>
                <a:spcPct val="160000"/>
              </a:lnSpc>
              <a:buNone/>
              <a:defRPr sz="2400" b="1" baseline="0">
                <a:solidFill>
                  <a:schemeClr val="bg1"/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>
              <a:lnSpc>
                <a:spcPct val="100000"/>
              </a:lnSpc>
            </a:pPr>
            <a:r>
              <a:rPr lang="zh-CN" sz="2800" b="0" spc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何宜家</a:t>
            </a:r>
            <a:r>
              <a:rPr lang="en-US" altLang="zh-CN" sz="2800" b="0" spc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	</a:t>
            </a:r>
            <a:r>
              <a:rPr lang="en-US" sz="2800" b="0" spc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2022. </a:t>
            </a:r>
            <a:r>
              <a:rPr lang="en-US" altLang="zh-CN" sz="2800" b="0" spc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11. 30</a:t>
            </a:r>
            <a:endParaRPr lang="en-US" altLang="zh-CN" sz="2800" b="0" spc="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内容占位符 2"/>
          <p:cNvPicPr>
            <a:picLocks noChangeAspect="1"/>
          </p:cNvPicPr>
          <p:nvPr>
            <p:ph idx="1"/>
            <p:custDataLst>
              <p:tags r:id="rId2"/>
            </p:custDataLst>
          </p:nvPr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b="30211"/>
          <a:stretch>
            <a:fillRect/>
          </a:stretch>
        </p:blipFill>
        <p:spPr>
          <a:xfrm>
            <a:off x="737870" y="3070860"/>
            <a:ext cx="10933430" cy="23139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Conclusion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内容占位符 18"/>
          <p:cNvSpPr/>
          <p:nvPr>
            <p:ph idx="1"/>
          </p:nvPr>
        </p:nvSpPr>
        <p:spPr>
          <a:xfrm>
            <a:off x="508635" y="1522095"/>
            <a:ext cx="11496675" cy="4928870"/>
          </a:xfrm>
        </p:spPr>
        <p:txBody>
          <a:bodyPr>
            <a:normAutofit/>
          </a:bodyPr>
          <a:p>
            <a:pPr fontAlgn="auto">
              <a:lnSpc>
                <a:spcPct val="100000"/>
              </a:lnSpc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 prior-based </a:t>
            </a:r>
            <a:r>
              <a:rPr lang="en-US" sz="28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supervised neural decomposition</a:t>
            </a: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to learn a </a:t>
            </a:r>
            <a:r>
              <a:rPr lang="en-US" sz="28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cylindrical</a:t>
            </a: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representation of 3D trees.</a:t>
            </a:r>
            <a:endParaRPr lang="en-US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ct val="100000"/>
              </a:lnSpc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 new combined reconstruction method for tree structures based on </a:t>
            </a:r>
            <a:r>
              <a:rPr lang="en-US" sz="28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generalized cylinders</a:t>
            </a: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and </a:t>
            </a:r>
            <a:r>
              <a:rPr lang="en-US" sz="28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branching points</a:t>
            </a: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.</a:t>
            </a:r>
            <a:endParaRPr lang="en-US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ct val="100000"/>
              </a:lnSpc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 geometry-aware graph clustering method based on </a:t>
            </a:r>
            <a:r>
              <a:rPr lang="en-US" sz="28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 pairwise affinity network</a:t>
            </a: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.</a:t>
            </a:r>
            <a:endParaRPr lang="en-US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572770" y="3781425"/>
            <a:ext cx="11015345" cy="185229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800"/>
          </a:p>
        </p:txBody>
      </p:sp>
      <p:sp>
        <p:nvSpPr>
          <p:cNvPr id="3" name="副标题 2"/>
          <p:cNvSpPr>
            <a:spLocks noGrp="1"/>
          </p:cNvSpPr>
          <p:nvPr/>
        </p:nvSpPr>
        <p:spPr>
          <a:xfrm>
            <a:off x="3524250" y="4113530"/>
            <a:ext cx="5143500" cy="1383665"/>
          </a:xfrm>
        </p:spPr>
        <p:txBody>
          <a:bodyPr>
            <a:noAutofit/>
          </a:bodyPr>
          <a:lstStyle>
            <a:lvl1pPr marL="0" indent="0" algn="ctr">
              <a:lnSpc>
                <a:spcPct val="160000"/>
              </a:lnSpc>
              <a:buNone/>
              <a:defRPr sz="2400" b="1" baseline="0">
                <a:solidFill>
                  <a:schemeClr val="bg1"/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lnSpc>
                <a:spcPct val="130000"/>
              </a:lnSpc>
            </a:pPr>
            <a:r>
              <a:rPr lang="zh-CN" sz="2800" spc="100" dirty="0">
                <a:latin typeface="+mn-ea"/>
                <a:ea typeface="+mn-ea"/>
                <a:cs typeface="+mn-ea"/>
              </a:rPr>
              <a:t>汇报人：何宜家</a:t>
            </a:r>
            <a:endParaRPr lang="zh-CN" altLang="en-US" sz="2800" spc="100" dirty="0">
              <a:latin typeface="+mn-ea"/>
              <a:ea typeface="+mn-ea"/>
              <a:cs typeface="+mn-ea"/>
            </a:endParaRPr>
          </a:p>
          <a:p>
            <a:pPr>
              <a:lnSpc>
                <a:spcPct val="130000"/>
              </a:lnSpc>
            </a:pPr>
            <a:r>
              <a:rPr lang="en-US" sz="2800" spc="100" dirty="0">
                <a:latin typeface="+mn-ea"/>
                <a:ea typeface="+mn-ea"/>
                <a:cs typeface="+mn-ea"/>
              </a:rPr>
              <a:t>2022</a:t>
            </a:r>
            <a:r>
              <a:rPr lang="zh-CN" altLang="en-US" sz="2800" spc="100" dirty="0">
                <a:latin typeface="+mn-ea"/>
                <a:ea typeface="+mn-ea"/>
                <a:cs typeface="+mn-ea"/>
              </a:rPr>
              <a:t>年</a:t>
            </a:r>
            <a:r>
              <a:rPr lang="en-US" altLang="zh-CN" sz="2800" spc="100" dirty="0">
                <a:latin typeface="+mn-ea"/>
                <a:ea typeface="+mn-ea"/>
                <a:cs typeface="+mn-ea"/>
              </a:rPr>
              <a:t>11</a:t>
            </a:r>
            <a:r>
              <a:rPr lang="zh-CN" altLang="en-US" sz="2800" spc="100" dirty="0">
                <a:latin typeface="+mn-ea"/>
                <a:ea typeface="+mn-ea"/>
                <a:cs typeface="+mn-ea"/>
              </a:rPr>
              <a:t>月</a:t>
            </a:r>
            <a:r>
              <a:rPr lang="en-US" altLang="zh-CN" sz="2800" spc="100" dirty="0">
                <a:latin typeface="+mn-ea"/>
                <a:ea typeface="+mn-ea"/>
                <a:cs typeface="+mn-ea"/>
              </a:rPr>
              <a:t>30</a:t>
            </a:r>
            <a:r>
              <a:rPr lang="zh-CN" altLang="en-US" sz="2800" spc="100" dirty="0">
                <a:latin typeface="+mn-ea"/>
                <a:ea typeface="+mn-ea"/>
                <a:cs typeface="+mn-ea"/>
              </a:rPr>
              <a:t>日</a:t>
            </a:r>
            <a:endParaRPr lang="zh-CN" altLang="en-US" sz="2800" spc="100" dirty="0">
              <a:latin typeface="+mn-ea"/>
              <a:ea typeface="+mn-ea"/>
              <a:cs typeface="+mn-ea"/>
            </a:endParaRPr>
          </a:p>
        </p:txBody>
      </p:sp>
      <p:sp>
        <p:nvSpPr>
          <p:cNvPr id="2" name="标题 3" descr="7b0a20202020227461726765744d6f64756c65223a20226b6f6e6c696e65666f6e7473220a7d0a"/>
          <p:cNvSpPr>
            <a:spLocks noGrp="1"/>
          </p:cNvSpPr>
          <p:nvPr/>
        </p:nvSpPr>
        <p:spPr>
          <a:xfrm>
            <a:off x="398145" y="1218565"/>
            <a:ext cx="11365230" cy="204343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6000" b="0" kern="120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charset="-122"/>
                <a:ea typeface="华文行楷" panose="02010800040101010101" charset="-122"/>
                <a:cs typeface="+mj-cs"/>
              </a:defRPr>
            </a:lvl1pPr>
          </a:lstStyle>
          <a:p>
            <a:pPr algn="ctr">
              <a:lnSpc>
                <a:spcPct val="130000"/>
              </a:lnSpc>
            </a:pPr>
            <a:r>
              <a:rPr sz="4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lt"/>
                <a:sym typeface="青云行楷" panose="02010600010101010101" charset="-122"/>
              </a:rPr>
              <a:t>TreePartNet: Neural Decomposition of</a:t>
            </a:r>
            <a:r>
              <a:rPr lang="en-US" sz="4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lt"/>
                <a:sym typeface="青云行楷" panose="02010600010101010101" charset="-122"/>
              </a:rPr>
              <a:t> </a:t>
            </a:r>
            <a:r>
              <a:rPr sz="4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+mn-lt"/>
                <a:sym typeface="青云行楷" panose="02010600010101010101" charset="-122"/>
              </a:rPr>
              <a:t>Point Clouds for 3D Tree Reconstruction</a:t>
            </a:r>
            <a:endParaRPr sz="4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cs typeface="+mn-lt"/>
              <a:sym typeface="青云行楷" panose="0201060001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内容占位符 18"/>
          <p:cNvSpPr/>
          <p:nvPr>
            <p:ph idx="1"/>
          </p:nvPr>
        </p:nvSpPr>
        <p:spPr>
          <a:xfrm>
            <a:off x="508635" y="1175385"/>
            <a:ext cx="11496675" cy="5504180"/>
          </a:xfrm>
        </p:spPr>
        <p:txBody>
          <a:bodyPr>
            <a:normAutofit/>
          </a:bodyPr>
          <a:p>
            <a:pPr fontAlgn="auto">
              <a:lnSpc>
                <a:spcPct val="100000"/>
              </a:lnSpc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vegetation modeling</a:t>
            </a:r>
            <a:endParaRPr lang="en-US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00000"/>
              </a:lnSpc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the tree skeleton; </a:t>
            </a:r>
            <a:r>
              <a:rPr lang="zh-CN" alt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multi-view images </a:t>
            </a:r>
            <a:endParaRPr lang="zh-CN" altLang="en-US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00000"/>
              </a:lnSpc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en-US" sz="28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the detection and reconstruction of the </a:t>
            </a:r>
            <a:r>
              <a:rPr lang="en-US" sz="28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branch junctions</a:t>
            </a:r>
            <a:endParaRPr lang="en-US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00000"/>
              </a:lnSpc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en-US" sz="28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a set of generalized cylinders</a:t>
            </a: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[Du et al. 2019; Livny et al. 2010]</a:t>
            </a:r>
            <a:endParaRPr lang="en-US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fontAlgn="auto">
              <a:lnSpc>
                <a:spcPct val="100000"/>
              </a:lnSpc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This paper is the </a:t>
            </a:r>
            <a:r>
              <a:rPr lang="en-US" sz="28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first</a:t>
            </a: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to propose a </a:t>
            </a:r>
            <a:r>
              <a:rPr lang="en-US" sz="28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supervised</a:t>
            </a: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sz="28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cylindrical representation</a:t>
            </a: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for 3D tree reconstruction from point clouds.  </a:t>
            </a:r>
            <a:endParaRPr lang="en-US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8110" y="5847080"/>
            <a:ext cx="12021820" cy="10109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 sz="1400"/>
              <a:t>[1] </a:t>
            </a:r>
            <a:r>
              <a:rPr lang="zh-CN" altLang="en-US" sz="1400"/>
              <a:t>Shenglan Du, Roderik Lindenbergh, Hugo Ledoux, Jantien Stoter, and Liangliang Nan.2019. AdTree: Accurate, Detailed, and Automatic Modelling of Laser-Scanned Trees.</a:t>
            </a:r>
            <a:r>
              <a:rPr lang="en-US" altLang="zh-CN" sz="1400"/>
              <a:t> </a:t>
            </a:r>
            <a:r>
              <a:rPr lang="zh-CN" altLang="en-US" sz="1400"/>
              <a:t>Remote Sensing 11, 18 (2019), 2074.</a:t>
            </a:r>
            <a:endParaRPr lang="zh-CN" altLang="en-US" sz="1400"/>
          </a:p>
          <a:p>
            <a:r>
              <a:rPr lang="en-US" altLang="zh-CN" sz="1400"/>
              <a:t>[2] </a:t>
            </a:r>
            <a:r>
              <a:rPr lang="zh-CN" altLang="en-US" sz="1400"/>
              <a:t>Yotam Livny, Sören Pirk, Zhanglin Cheng, Feilong Yan, Oliver Deussen, Daniel Cohen_x0002_Or, and Baoquan Chen. 2011. Texture-lobes for tree modeling. In ACM Trans. on</a:t>
            </a:r>
            <a:r>
              <a:rPr lang="en-US" altLang="zh-CN" sz="1400"/>
              <a:t> </a:t>
            </a:r>
            <a:r>
              <a:rPr lang="zh-CN" altLang="en-US" sz="1400"/>
              <a:t>Graphics (SIGGRAPH). 1.</a:t>
            </a:r>
            <a:endParaRPr lang="zh-CN" altLang="en-US" sz="1400"/>
          </a:p>
          <a:p>
            <a:endParaRPr lang="zh-CN" altLang="en-US" sz="1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Introduction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内容占位符 18"/>
          <p:cNvSpPr/>
          <p:nvPr>
            <p:ph idx="1"/>
          </p:nvPr>
        </p:nvSpPr>
        <p:spPr>
          <a:xfrm>
            <a:off x="508635" y="1175385"/>
            <a:ext cx="11496675" cy="5504180"/>
          </a:xfrm>
        </p:spPr>
        <p:txBody>
          <a:bodyPr>
            <a:normAutofit/>
          </a:bodyPr>
          <a:p>
            <a:pPr fontAlgn="auto">
              <a:lnSpc>
                <a:spcPct val="100000"/>
              </a:lnSpc>
              <a:spcAft>
                <a:spcPts val="600"/>
              </a:spcAft>
              <a:buSzPct val="65000"/>
              <a:buFont typeface="Wingdings" panose="05000000000000000000" charset="0"/>
              <a:buChar char="l"/>
            </a:pPr>
            <a:endParaRPr lang="en-US" altLang="zh-CN" sz="28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ct val="100000"/>
              </a:lnSpc>
              <a:spcAft>
                <a:spcPts val="600"/>
              </a:spcAft>
              <a:buSzPct val="65000"/>
              <a:buFont typeface="Wingdings" panose="05000000000000000000" charset="0"/>
              <a:buChar char="l"/>
            </a:pPr>
            <a:endParaRPr lang="en-US" altLang="zh-CN" sz="28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ct val="100000"/>
              </a:lnSpc>
              <a:spcAft>
                <a:spcPts val="600"/>
              </a:spcAft>
              <a:buSzPct val="65000"/>
              <a:buFont typeface="Wingdings" panose="05000000000000000000" charset="0"/>
              <a:buChar char="l"/>
            </a:pPr>
            <a:endParaRPr lang="en-US" altLang="zh-CN" sz="28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ct val="100000"/>
              </a:lnSpc>
              <a:spcAft>
                <a:spcPts val="600"/>
              </a:spcAft>
              <a:buSzPct val="65000"/>
              <a:buFont typeface="Wingdings" panose="05000000000000000000" charset="0"/>
              <a:buChar char="l"/>
            </a:pPr>
            <a:r>
              <a:rPr lang="en-US" altLang="zh-CN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Core idea</a:t>
            </a:r>
            <a:r>
              <a:rPr lang="en-US" alt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 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143000" lvl="2" indent="-228600" fontAlgn="auto">
              <a:lnSpc>
                <a:spcPct val="100000"/>
              </a:lnSpc>
              <a:spcAft>
                <a:spcPts val="600"/>
              </a:spcAft>
              <a:buSzPct val="65000"/>
              <a:buFont typeface="Wingdings" panose="05000000000000000000" charset="0"/>
              <a:buChar char="l"/>
            </a:pPr>
            <a:r>
              <a:rPr lang="en-US" altLang="zh-CN" sz="24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</a:t>
            </a:r>
            <a:r>
              <a:rPr lang="zh-CN" altLang="en-US" sz="24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eural </a:t>
            </a:r>
            <a:r>
              <a:rPr lang="en-US" altLang="zh-CN" sz="24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</a:t>
            </a:r>
            <a:r>
              <a:rPr lang="zh-CN" altLang="en-US" sz="24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ecomposition</a:t>
            </a:r>
            <a:r>
              <a:rPr lang="zh-CN" altLang="en-US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w</a:t>
            </a:r>
            <a:r>
              <a:rPr lang="en-US" altLang="zh-CN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/</a:t>
            </a:r>
            <a:r>
              <a:rPr lang="zh-CN" altLang="en-US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branching</a:t>
            </a:r>
            <a:r>
              <a:rPr lang="zh-CN" altLang="en-US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&amp;</a:t>
            </a:r>
            <a:r>
              <a:rPr lang="zh-CN" altLang="en-US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joint semantics</a:t>
            </a:r>
            <a:endParaRPr lang="zh-CN" altLang="en-US" sz="240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143000" lvl="2" indent="-228600" fontAlgn="auto">
              <a:lnSpc>
                <a:spcPct val="100000"/>
              </a:lnSpc>
              <a:spcAft>
                <a:spcPts val="600"/>
              </a:spcAft>
              <a:buSzPct val="65000"/>
              <a:buFont typeface="Wingdings" panose="05000000000000000000" charset="0"/>
              <a:buChar char="l"/>
            </a:pPr>
            <a:r>
              <a:rPr lang="en-US" altLang="zh-CN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</a:t>
            </a:r>
            <a:r>
              <a:rPr lang="zh-CN" altLang="en-US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oint cloud </a:t>
            </a:r>
            <a:r>
              <a:rPr lang="en-US" altLang="zh-CN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→</a:t>
            </a:r>
            <a:r>
              <a:rPr lang="zh-CN" altLang="en-US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foliage</a:t>
            </a:r>
            <a:r>
              <a:rPr lang="en-US" altLang="zh-CN" sz="24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branch</a:t>
            </a:r>
            <a:r>
              <a:rPr lang="en-US" altLang="zh-CN" sz="24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</a:t>
            </a:r>
            <a:r>
              <a:rPr lang="en-US" altLang="zh-CN" sz="2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junction parts</a:t>
            </a:r>
            <a:r>
              <a:rPr lang="en-US" altLang="zh-CN"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endParaRPr lang="en-US" altLang="zh-CN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143000" lvl="2" indent="-228600" fontAlgn="auto">
              <a:lnSpc>
                <a:spcPct val="100000"/>
              </a:lnSpc>
              <a:spcAft>
                <a:spcPts val="600"/>
              </a:spcAft>
              <a:buSzPct val="65000"/>
              <a:buFont typeface="Wingdings" panose="05000000000000000000" charset="0"/>
              <a:buChar char="l"/>
            </a:pPr>
            <a:r>
              <a:rPr lang="en-US" altLang="zh-CN" sz="24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</a:t>
            </a:r>
            <a:r>
              <a:rPr lang="zh-CN" altLang="en-US" sz="24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erge</a:t>
            </a:r>
            <a:r>
              <a:rPr lang="zh-CN" altLang="en-US"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the branch parts </a:t>
            </a:r>
            <a:endParaRPr lang="zh-CN" altLang="en-US" sz="24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28600" lvl="0" indent="-228600" fontAlgn="auto">
              <a:lnSpc>
                <a:spcPct val="100000"/>
              </a:lnSpc>
              <a:spcBef>
                <a:spcPts val="1600"/>
              </a:spcBef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An algorithm for the</a:t>
            </a:r>
            <a:r>
              <a:rPr lang="zh-CN" altLang="en-US" sz="28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8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automatic reconstruction</a:t>
            </a:r>
            <a:r>
              <a:rPr lang="zh-CN" alt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of concise geometries of biological trees from </a:t>
            </a:r>
            <a:r>
              <a:rPr lang="zh-CN" altLang="en-US" sz="28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point clouds</a:t>
            </a:r>
            <a:endParaRPr lang="zh-CN" altLang="en-US" sz="2800" b="1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内容占位符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b="30211"/>
          <a:stretch>
            <a:fillRect/>
          </a:stretch>
        </p:blipFill>
        <p:spPr>
          <a:xfrm>
            <a:off x="841375" y="795655"/>
            <a:ext cx="9941560" cy="21043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System Overview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内容占位符 1"/>
          <p:cNvSpPr/>
          <p:nvPr>
            <p:ph idx="1"/>
          </p:nvPr>
        </p:nvSpPr>
        <p:spPr>
          <a:xfrm>
            <a:off x="1391285" y="3728720"/>
            <a:ext cx="9756775" cy="2668905"/>
          </a:xfrm>
        </p:spPr>
        <p:txBody>
          <a:bodyPr>
            <a:normAutofit lnSpcReduction="10000"/>
          </a:bodyPr>
          <a:p>
            <a:pPr marL="0" indent="0">
              <a:buNone/>
            </a:pP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</a:rPr>
              <a:t>(a) input point cloud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buNone/>
            </a:pP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</a:rPr>
              <a:t>(b) </a:t>
            </a:r>
            <a:r>
              <a:rPr lang="en-US" altLang="zh-CN" sz="20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rPr>
              <a:t>a semantic segmentation module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buNone/>
            </a:pP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</a:rPr>
              <a:t>(c) 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a fine clustering module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buNone/>
            </a:pP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</a:rPr>
              <a:t>(d) </a:t>
            </a:r>
            <a:r>
              <a:rPr lang="en-US" altLang="zh-CN" sz="2000" b="1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a pairwise affinity module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buNone/>
            </a:pP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</a:rPr>
              <a:t>(e) the discrete skeletons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buNone/>
            </a:pP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</a:rPr>
              <a:t>(f) a complete skeletal connectivity graph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</a:endParaRPr>
          </a:p>
          <a:p>
            <a:pPr marL="0" indent="0">
              <a:buNone/>
            </a:pP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</a:rPr>
              <a:t>(g) a surface representation of the tree geometry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main steps"/>
          <p:cNvPicPr>
            <a:picLocks noChangeAspect="1"/>
          </p:cNvPicPr>
          <p:nvPr/>
        </p:nvPicPr>
        <p:blipFill>
          <a:blip r:embed="rId1"/>
          <a:srcRect b="29253"/>
          <a:stretch>
            <a:fillRect/>
          </a:stretch>
        </p:blipFill>
        <p:spPr>
          <a:xfrm>
            <a:off x="74930" y="949325"/>
            <a:ext cx="12041505" cy="25507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TreePartNet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 descr="network"/>
          <p:cNvPicPr>
            <a:picLocks noChangeAspect="1"/>
          </p:cNvPicPr>
          <p:nvPr/>
        </p:nvPicPr>
        <p:blipFill>
          <a:blip r:embed="rId1"/>
          <a:srcRect b="15500"/>
          <a:stretch>
            <a:fillRect/>
          </a:stretch>
        </p:blipFill>
        <p:spPr>
          <a:xfrm>
            <a:off x="709930" y="671195"/>
            <a:ext cx="10771505" cy="5937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Evaluation   </a:t>
            </a:r>
            <a:r>
              <a:rPr lang="en-US" altLang="zh-CN" sz="2400" b="0" dirty="0">
                <a:latin typeface="微软雅黑" panose="020B0503020204020204" charset="-122"/>
                <a:ea typeface="微软雅黑" panose="020B0503020204020204" charset="-122"/>
              </a:rPr>
              <a:t>Visual comparison of different clustering methods</a:t>
            </a:r>
            <a:endParaRPr lang="en-US" altLang="zh-CN" sz="2400" b="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 descr="fig11"/>
          <p:cNvPicPr>
            <a:picLocks noChangeAspect="1"/>
          </p:cNvPicPr>
          <p:nvPr/>
        </p:nvPicPr>
        <p:blipFill>
          <a:blip r:embed="rId1"/>
          <a:srcRect t="1917" b="9779"/>
          <a:stretch>
            <a:fillRect/>
          </a:stretch>
        </p:blipFill>
        <p:spPr>
          <a:xfrm>
            <a:off x="422910" y="736600"/>
            <a:ext cx="11520170" cy="605536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0016490" y="684530"/>
            <a:ext cx="1760855" cy="6133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Evaluation   </a:t>
            </a:r>
            <a:r>
              <a:rPr lang="en-US" altLang="zh-CN" sz="2400" b="0" dirty="0">
                <a:latin typeface="微软雅黑" panose="020B0503020204020204" charset="-122"/>
                <a:ea typeface="微软雅黑" panose="020B0503020204020204" charset="-122"/>
              </a:rPr>
              <a:t>Comparison of different skeletonization methods</a:t>
            </a:r>
            <a:endParaRPr lang="en-US" altLang="zh-CN" sz="2400" b="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96285" y="746125"/>
            <a:ext cx="5484495" cy="606234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630795" y="746125"/>
            <a:ext cx="1149985" cy="5956935"/>
          </a:xfrm>
          <a:prstGeom prst="rect">
            <a:avLst/>
          </a:prstGeom>
          <a:noFill/>
          <a:ln w="19050"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5305" y="746125"/>
            <a:ext cx="10875010" cy="5973445"/>
          </a:xfrm>
          <a:prstGeom prst="rect">
            <a:avLst/>
          </a:prstGeom>
        </p:spPr>
      </p:pic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Evaluation   </a:t>
            </a:r>
            <a:r>
              <a:rPr lang="en-US" altLang="zh-CN" sz="2400" b="0" dirty="0">
                <a:latin typeface="微软雅黑" panose="020B0503020204020204" charset="-122"/>
                <a:ea typeface="微软雅黑" panose="020B0503020204020204" charset="-122"/>
              </a:rPr>
              <a:t>Reconstruction comparison on real scanned point clouds</a:t>
            </a:r>
            <a:endParaRPr lang="en-US" altLang="zh-CN" sz="2400" b="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857615" y="695960"/>
            <a:ext cx="2613025" cy="6101080"/>
          </a:xfrm>
          <a:prstGeom prst="rect">
            <a:avLst/>
          </a:prstGeom>
          <a:noFill/>
          <a:ln w="19050"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Limitations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内容占位符 18"/>
          <p:cNvSpPr/>
          <p:nvPr>
            <p:ph idx="1"/>
          </p:nvPr>
        </p:nvSpPr>
        <p:spPr>
          <a:xfrm>
            <a:off x="576580" y="1447165"/>
            <a:ext cx="11496675" cy="5410835"/>
          </a:xfrm>
        </p:spPr>
        <p:txBody>
          <a:bodyPr>
            <a:normAutofit/>
          </a:bodyPr>
          <a:p>
            <a:pPr fontAlgn="auto">
              <a:lnSpc>
                <a:spcPct val="100000"/>
              </a:lnSpc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</a:t>
            </a:r>
            <a:r>
              <a: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eavily relies on </a:t>
            </a:r>
            <a:r>
              <a:rPr sz="28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labeled synthetic data</a:t>
            </a:r>
            <a:r>
              <a:rPr lang="en-US" sz="2800" b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.</a:t>
            </a:r>
            <a:endParaRPr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ct val="100000"/>
              </a:lnSpc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U</a:t>
            </a:r>
            <a:r>
              <a: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nable to handle </a:t>
            </a:r>
            <a:r>
              <a:rPr sz="28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large-scale point clouds</a:t>
            </a:r>
            <a:r>
              <a: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with hundreds of thousands of points.</a:t>
            </a:r>
            <a:endParaRPr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ct val="100000"/>
              </a:lnSpc>
              <a:spcAft>
                <a:spcPts val="1200"/>
              </a:spcAft>
              <a:buSzPct val="65000"/>
              <a:buFont typeface="Wingdings" panose="05000000000000000000" charset="0"/>
              <a:buChar char="l"/>
            </a:pP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</a:t>
            </a:r>
            <a:r>
              <a: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ore suitable for trees with </a:t>
            </a:r>
            <a:r>
              <a:rPr sz="2800" b="1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distinct branches</a:t>
            </a:r>
            <a:r>
              <a: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(e.g. elm, maple, oak)</a:t>
            </a:r>
            <a:r>
              <a:rPr lang="en-US"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. </a:t>
            </a:r>
            <a:endParaRPr lang="en-US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4398,&quot;width&quot;:16920}"/>
</p:tagLst>
</file>

<file path=ppt/tags/tag2.xml><?xml version="1.0" encoding="utf-8"?>
<p:tagLst xmlns:p="http://schemas.openxmlformats.org/presentationml/2006/main">
  <p:tag name="KSO_WM_UNIT_PLACING_PICTURE_USER_VIEWPORT" val="{&quot;height&quot;:3644,&quot;width&quot;:17218}"/>
</p:tagLst>
</file>

<file path=ppt/tags/tag3.xml><?xml version="1.0" encoding="utf-8"?>
<p:tagLst xmlns:p="http://schemas.openxmlformats.org/presentationml/2006/main">
  <p:tag name="COMMONDATA" val="eyJoZGlkIjoiNjYyZWVkM2FiMGI1MzFlMmJiYWVkMDA1NTJhNmVkNjAifQ=="/>
  <p:tag name="KSO_WPP_MARK_KEY" val="680cdfa4-0cf0-433f-9c9d-e856f612d2c5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2083</Words>
  <Application>WPS 演示</Application>
  <PresentationFormat>宽屏</PresentationFormat>
  <Paragraphs>61</Paragraphs>
  <Slides>11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5" baseType="lpstr">
      <vt:lpstr>Arial</vt:lpstr>
      <vt:lpstr>宋体</vt:lpstr>
      <vt:lpstr>Wingdings</vt:lpstr>
      <vt:lpstr>黑体</vt:lpstr>
      <vt:lpstr>华文行楷</vt:lpstr>
      <vt:lpstr>微软雅黑</vt:lpstr>
      <vt:lpstr>青云行楷</vt:lpstr>
      <vt:lpstr>Wingdings</vt:lpstr>
      <vt:lpstr>Calibri</vt:lpstr>
      <vt:lpstr>Arial Unicode MS</vt:lpstr>
      <vt:lpstr>等线 Light</vt:lpstr>
      <vt:lpstr>Calibri Light</vt:lpstr>
      <vt:lpstr>等线</vt:lpstr>
      <vt:lpstr>Office 主题​​</vt:lpstr>
      <vt:lpstr>PowerPoint 演示文稿</vt:lpstr>
      <vt:lpstr>Background</vt:lpstr>
      <vt:lpstr>Introduction</vt:lpstr>
      <vt:lpstr>System Overview</vt:lpstr>
      <vt:lpstr>TreePartNet</vt:lpstr>
      <vt:lpstr>Evaluation   Visual comparison of different clustering methods</vt:lpstr>
      <vt:lpstr>Evaluation   Comparison of different skeletonization methods</vt:lpstr>
      <vt:lpstr>Evaluation   Reconstruction comparison on real scanned point clouds</vt:lpstr>
      <vt:lpstr>Limitations</vt:lpstr>
      <vt:lpstr>Conclusion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神经网络基础</dc:title>
  <dc:creator>赵志新</dc:creator>
  <cp:lastModifiedBy>赵志新</cp:lastModifiedBy>
  <cp:revision>189</cp:revision>
  <dcterms:created xsi:type="dcterms:W3CDTF">2019-10-31T03:08:00Z</dcterms:created>
  <dcterms:modified xsi:type="dcterms:W3CDTF">2022-11-29T15:20:55Z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9494D799B0BF4F99BE6CE5404D4C49C2</vt:lpwstr>
  </property>
</Properties>
</file>